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69" r:id="rId2"/>
    <p:sldId id="257" r:id="rId3"/>
    <p:sldId id="256" r:id="rId4"/>
    <p:sldId id="258" r:id="rId5"/>
    <p:sldId id="259" r:id="rId6"/>
    <p:sldId id="260" r:id="rId7"/>
    <p:sldId id="261" r:id="rId8"/>
    <p:sldId id="262" r:id="rId9"/>
    <p:sldId id="263" r:id="rId10"/>
    <p:sldId id="264" r:id="rId11"/>
    <p:sldId id="270" r:id="rId12"/>
    <p:sldId id="265" r:id="rId13"/>
    <p:sldId id="266" r:id="rId14"/>
    <p:sldId id="267" r:id="rId15"/>
    <p:sldId id="271" r:id="rId16"/>
    <p:sldId id="268" r:id="rId17"/>
  </p:sldIdLst>
  <p:sldSz cx="14630400" cy="8229600"/>
  <p:notesSz cx="8229600" cy="14630400"/>
  <p:embeddedFontLst>
    <p:embeddedFont>
      <p:font typeface="Arimo" panose="020B0604020202020204" charset="0"/>
      <p:regular r:id="rId19"/>
    </p:embeddedFont>
    <p:embeddedFont>
      <p:font typeface="Outfit Extra Bold" panose="020B0604020202020204" charset="0"/>
      <p:regular r:id="rId20"/>
    </p:embeddedFont>
    <p:embeddedFont>
      <p:font typeface="Arial Black" panose="020B0A04020102020204" pitchFamily="34" charset="0"/>
      <p:bold r:id="rId21"/>
    </p:embeddedFont>
    <p:embeddedFont>
      <p:font typeface="Calibri" panose="020F0502020204030204" pitchFamily="34" charset="0"/>
      <p:regular r:id="rId22"/>
      <p:bold r:id="rId23"/>
      <p:italic r:id="rId24"/>
      <p:boldItalic r:id="rId25"/>
    </p:embeddedFont>
    <p:embeddedFont>
      <p:font typeface="Segoe UI Black" panose="020B0A02040204020203" pitchFamily="34" charset="0"/>
      <p:bold r:id="rId26"/>
      <p:boldItalic r:id="rId27"/>
    </p:embeddedFont>
    <p:embeddedFont>
      <p:font typeface="Segoe UI" panose="020B0502040204020203" pitchFamily="34" charset="0"/>
      <p:regular r:id="rId28"/>
      <p:bold r:id="rId29"/>
      <p:italic r:id="rId30"/>
      <p:boldItalic r:id="rId31"/>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33" d="100"/>
          <a:sy n="33" d="100"/>
        </p:scale>
        <p:origin x="1182" y="8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3516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3.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pic>
        <p:nvPicPr>
          <p:cNvPr id="3" name="Image 2"/>
          <p:cNvPicPr>
            <a:picLocks noChangeAspect="1"/>
          </p:cNvPicPr>
          <p:nvPr/>
        </p:nvPicPr>
        <p:blipFill>
          <a:blip r:embed="rId3"/>
          <a:stretch>
            <a:fillRect/>
          </a:stretch>
        </p:blipFill>
        <p:spPr>
          <a:xfrm>
            <a:off x="12817294" y="7713646"/>
            <a:ext cx="1813106" cy="515953"/>
          </a:xfrm>
          <a:prstGeom prst="rect">
            <a:avLst/>
          </a:prstGeom>
        </p:spPr>
      </p:pic>
      <p:sp>
        <p:nvSpPr>
          <p:cNvPr id="5" name="Rectangle 4"/>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p:cNvPicPr>
            <a:picLocks noChangeAspect="1"/>
          </p:cNvPicPr>
          <p:nvPr/>
        </p:nvPicPr>
        <p:blipFill>
          <a:blip r:embed="rId4"/>
          <a:stretch>
            <a:fillRect/>
          </a:stretch>
        </p:blipFill>
        <p:spPr>
          <a:xfrm>
            <a:off x="-476462" y="-133350"/>
            <a:ext cx="15830761" cy="5891900"/>
          </a:xfrm>
          <a:prstGeom prst="rect">
            <a:avLst/>
          </a:prstGeom>
        </p:spPr>
      </p:pic>
      <p:pic>
        <p:nvPicPr>
          <p:cNvPr id="10" name="Image 9"/>
          <p:cNvPicPr>
            <a:picLocks noChangeAspect="1"/>
          </p:cNvPicPr>
          <p:nvPr/>
        </p:nvPicPr>
        <p:blipFill rotWithShape="1">
          <a:blip r:embed="rId5"/>
          <a:srcRect l="7096" t="40482" r="18906" b="19148"/>
          <a:stretch/>
        </p:blipFill>
        <p:spPr>
          <a:xfrm>
            <a:off x="1685925" y="3472551"/>
            <a:ext cx="11258550" cy="2286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3017401"/>
            <a:ext cx="5811322" cy="460772"/>
          </a:xfrm>
          <a:prstGeom prst="rect">
            <a:avLst/>
          </a:prstGeom>
          <a:noFill/>
          <a:ln/>
        </p:spPr>
        <p:txBody>
          <a:bodyPr wrap="none" lIns="0" tIns="0" rIns="0" bIns="0" rtlCol="0" anchor="t"/>
          <a:lstStyle/>
          <a:p>
            <a:pPr marL="0" indent="0" algn="l">
              <a:lnSpc>
                <a:spcPts val="3600"/>
              </a:lnSpc>
              <a:buNone/>
            </a:pPr>
            <a:r>
              <a:rPr lang="en-US" sz="2900" b="1" dirty="0">
                <a:solidFill>
                  <a:srgbClr val="231971"/>
                </a:solidFill>
                <a:latin typeface="Arial Black" panose="020B0A04020102020204" pitchFamily="34" charset="0"/>
                <a:ea typeface="Outfit Extra Bold" pitchFamily="34" charset="-122"/>
                <a:cs typeface="Outfit Extra Bold" pitchFamily="34" charset="-120"/>
              </a:rPr>
              <a:t>Business Model and Target Clients</a:t>
            </a:r>
            <a:endParaRPr lang="en-US" sz="2900" dirty="0">
              <a:latin typeface="Arial Black" panose="020B0A04020102020204" pitchFamily="34" charset="0"/>
            </a:endParaRPr>
          </a:p>
        </p:txBody>
      </p:sp>
      <p:sp>
        <p:nvSpPr>
          <p:cNvPr id="3" name="Shape 1"/>
          <p:cNvSpPr/>
          <p:nvPr/>
        </p:nvSpPr>
        <p:spPr>
          <a:xfrm>
            <a:off x="793790" y="3772972"/>
            <a:ext cx="4249341" cy="1439108"/>
          </a:xfrm>
          <a:prstGeom prst="roundRect">
            <a:avLst>
              <a:gd name="adj" fmla="val 4303"/>
            </a:avLst>
          </a:prstGeom>
          <a:solidFill>
            <a:srgbClr val="E9E6FA"/>
          </a:solidFill>
          <a:ln w="7620">
            <a:solidFill>
              <a:srgbClr val="BDB8DF"/>
            </a:solidFill>
            <a:prstDash val="solid"/>
          </a:ln>
        </p:spPr>
      </p:sp>
      <p:sp>
        <p:nvSpPr>
          <p:cNvPr id="4" name="Text 2"/>
          <p:cNvSpPr/>
          <p:nvPr/>
        </p:nvSpPr>
        <p:spPr>
          <a:xfrm>
            <a:off x="948809" y="392799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Subscription Model</a:t>
            </a:r>
            <a:endParaRPr lang="en-US" sz="1450" dirty="0"/>
          </a:p>
        </p:txBody>
      </p:sp>
      <p:sp>
        <p:nvSpPr>
          <p:cNvPr id="5" name="Text 3"/>
          <p:cNvSpPr/>
          <p:nvPr/>
        </p:nvSpPr>
        <p:spPr>
          <a:xfrm>
            <a:off x="948809" y="4246721"/>
            <a:ext cx="3939302" cy="471488"/>
          </a:xfrm>
          <a:prstGeom prst="rect">
            <a:avLst/>
          </a:prstGeom>
          <a:noFill/>
          <a:ln/>
        </p:spPr>
        <p:txBody>
          <a:bodyPr wrap="squar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Clients pay a recurring fee for access to ECHOLYTIX's noise monitoring platform and data.</a:t>
            </a:r>
            <a:endParaRPr lang="en-US" sz="1150" dirty="0"/>
          </a:p>
        </p:txBody>
      </p:sp>
      <p:sp>
        <p:nvSpPr>
          <p:cNvPr id="6" name="Shape 4"/>
          <p:cNvSpPr/>
          <p:nvPr/>
        </p:nvSpPr>
        <p:spPr>
          <a:xfrm>
            <a:off x="5190530" y="3772972"/>
            <a:ext cx="4249341" cy="1439108"/>
          </a:xfrm>
          <a:prstGeom prst="roundRect">
            <a:avLst>
              <a:gd name="adj" fmla="val 4303"/>
            </a:avLst>
          </a:prstGeom>
          <a:solidFill>
            <a:srgbClr val="E9E6FA"/>
          </a:solidFill>
          <a:ln w="7620">
            <a:solidFill>
              <a:srgbClr val="BDB8DF"/>
            </a:solidFill>
            <a:prstDash val="solid"/>
          </a:ln>
        </p:spPr>
      </p:sp>
      <p:sp>
        <p:nvSpPr>
          <p:cNvPr id="7" name="Text 5"/>
          <p:cNvSpPr/>
          <p:nvPr/>
        </p:nvSpPr>
        <p:spPr>
          <a:xfrm>
            <a:off x="5345549" y="392799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Key Partners</a:t>
            </a:r>
            <a:endParaRPr lang="en-US" sz="1450" dirty="0"/>
          </a:p>
        </p:txBody>
      </p:sp>
      <p:sp>
        <p:nvSpPr>
          <p:cNvPr id="8" name="Text 6"/>
          <p:cNvSpPr/>
          <p:nvPr/>
        </p:nvSpPr>
        <p:spPr>
          <a:xfrm>
            <a:off x="5345549" y="4246721"/>
            <a:ext cx="393930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Local city authorities.</a:t>
            </a:r>
            <a:endParaRPr lang="en-US" sz="1150" dirty="0"/>
          </a:p>
        </p:txBody>
      </p:sp>
      <p:sp>
        <p:nvSpPr>
          <p:cNvPr id="9" name="Text 7"/>
          <p:cNvSpPr/>
          <p:nvPr/>
        </p:nvSpPr>
        <p:spPr>
          <a:xfrm>
            <a:off x="5345549" y="4534019"/>
            <a:ext cx="393930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Environmental agencies.</a:t>
            </a:r>
            <a:endParaRPr lang="en-US" sz="1150" dirty="0"/>
          </a:p>
        </p:txBody>
      </p:sp>
      <p:sp>
        <p:nvSpPr>
          <p:cNvPr id="10" name="Text 8"/>
          <p:cNvSpPr/>
          <p:nvPr/>
        </p:nvSpPr>
        <p:spPr>
          <a:xfrm>
            <a:off x="5345549" y="4821317"/>
            <a:ext cx="393930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Real estate developers.</a:t>
            </a:r>
            <a:endParaRPr lang="en-US" sz="1150" dirty="0"/>
          </a:p>
        </p:txBody>
      </p:sp>
      <p:sp>
        <p:nvSpPr>
          <p:cNvPr id="11" name="Shape 9"/>
          <p:cNvSpPr/>
          <p:nvPr/>
        </p:nvSpPr>
        <p:spPr>
          <a:xfrm>
            <a:off x="9587270" y="3772972"/>
            <a:ext cx="4249341" cy="1439108"/>
          </a:xfrm>
          <a:prstGeom prst="roundRect">
            <a:avLst>
              <a:gd name="adj" fmla="val 4303"/>
            </a:avLst>
          </a:prstGeom>
          <a:solidFill>
            <a:srgbClr val="E9E6FA"/>
          </a:solidFill>
          <a:ln w="7620">
            <a:solidFill>
              <a:srgbClr val="BDB8DF"/>
            </a:solidFill>
            <a:prstDash val="solid"/>
          </a:ln>
        </p:spPr>
      </p:sp>
      <p:sp>
        <p:nvSpPr>
          <p:cNvPr id="12" name="Text 10"/>
          <p:cNvSpPr/>
          <p:nvPr/>
        </p:nvSpPr>
        <p:spPr>
          <a:xfrm>
            <a:off x="9742289" y="3927991"/>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Targeted Clients</a:t>
            </a:r>
            <a:endParaRPr lang="en-US" sz="1450" dirty="0"/>
          </a:p>
        </p:txBody>
      </p:sp>
      <p:sp>
        <p:nvSpPr>
          <p:cNvPr id="13" name="Text 11"/>
          <p:cNvSpPr/>
          <p:nvPr/>
        </p:nvSpPr>
        <p:spPr>
          <a:xfrm>
            <a:off x="9742289" y="4246721"/>
            <a:ext cx="393930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Urban planners and policymakers.</a:t>
            </a:r>
            <a:endParaRPr lang="en-US" sz="1150" dirty="0"/>
          </a:p>
        </p:txBody>
      </p:sp>
      <p:sp>
        <p:nvSpPr>
          <p:cNvPr id="14" name="Text 12"/>
          <p:cNvSpPr/>
          <p:nvPr/>
        </p:nvSpPr>
        <p:spPr>
          <a:xfrm>
            <a:off x="9742289" y="4534019"/>
            <a:ext cx="393930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Public health organizations.</a:t>
            </a:r>
            <a:endParaRPr lang="en-US" sz="1150" dirty="0"/>
          </a:p>
        </p:txBody>
      </p:sp>
      <p:sp>
        <p:nvSpPr>
          <p:cNvPr id="15" name="Text 13"/>
          <p:cNvSpPr/>
          <p:nvPr/>
        </p:nvSpPr>
        <p:spPr>
          <a:xfrm>
            <a:off x="9742289" y="4821317"/>
            <a:ext cx="3939302" cy="235744"/>
          </a:xfrm>
          <a:prstGeom prst="rect">
            <a:avLst/>
          </a:prstGeom>
          <a:noFill/>
          <a:ln/>
        </p:spPr>
        <p:txBody>
          <a:bodyPr wrap="none" lIns="0" tIns="0" rIns="0" bIns="0" rtlCol="0" anchor="t"/>
          <a:lstStyle/>
          <a:p>
            <a:pPr marL="342900" indent="-342900" algn="l">
              <a:lnSpc>
                <a:spcPts val="1850"/>
              </a:lnSpc>
              <a:buSzPct val="100000"/>
              <a:buChar char="•"/>
            </a:pPr>
            <a:r>
              <a:rPr lang="en-US" sz="1150" dirty="0">
                <a:solidFill>
                  <a:srgbClr val="2A2742"/>
                </a:solidFill>
                <a:latin typeface="Arimo" pitchFamily="34" charset="0"/>
                <a:ea typeface="Arimo" pitchFamily="34" charset="-122"/>
                <a:cs typeface="Arimo" pitchFamily="34" charset="-120"/>
              </a:rPr>
              <a:t>Educational institutions.</a:t>
            </a:r>
            <a:endParaRPr lang="en-US" sz="1150" dirty="0"/>
          </a:p>
        </p:txBody>
      </p:sp>
      <p:pic>
        <p:nvPicPr>
          <p:cNvPr id="16" name="Image 15"/>
          <p:cNvPicPr>
            <a:picLocks noChangeAspect="1"/>
          </p:cNvPicPr>
          <p:nvPr/>
        </p:nvPicPr>
        <p:blipFill>
          <a:blip r:embed="rId3"/>
          <a:stretch>
            <a:fillRect/>
          </a:stretch>
        </p:blipFill>
        <p:spPr>
          <a:xfrm>
            <a:off x="12817294" y="7713646"/>
            <a:ext cx="1813106" cy="515953"/>
          </a:xfrm>
          <a:prstGeom prst="rect">
            <a:avLst/>
          </a:prstGeom>
        </p:spPr>
      </p:pic>
      <p:pic>
        <p:nvPicPr>
          <p:cNvPr id="18" name="Image 17"/>
          <p:cNvPicPr>
            <a:picLocks noChangeAspect="1"/>
          </p:cNvPicPr>
          <p:nvPr/>
        </p:nvPicPr>
        <p:blipFill rotWithShape="1">
          <a:blip r:embed="rId4"/>
          <a:srcRect l="9267" t="38038" r="75811" b="18960"/>
          <a:stretch/>
        </p:blipFill>
        <p:spPr>
          <a:xfrm>
            <a:off x="161211" y="76200"/>
            <a:ext cx="1265158" cy="135698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2817294" y="7713646"/>
            <a:ext cx="1813106" cy="515953"/>
          </a:xfrm>
          <a:prstGeom prst="rect">
            <a:avLst/>
          </a:prstGeom>
        </p:spPr>
      </p:pic>
      <p:sp>
        <p:nvSpPr>
          <p:cNvPr id="4" name="Rectangle 3"/>
          <p:cNvSpPr/>
          <p:nvPr/>
        </p:nvSpPr>
        <p:spPr>
          <a:xfrm>
            <a:off x="0" y="0"/>
            <a:ext cx="14630400" cy="8229599"/>
          </a:xfrm>
          <a:prstGeom prst="rect">
            <a:avLst/>
          </a:prstGeom>
          <a:solidFill>
            <a:srgbClr val="EF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p:cNvPicPr>
            <a:picLocks noChangeAspect="1"/>
          </p:cNvPicPr>
          <p:nvPr/>
        </p:nvPicPr>
        <p:blipFill>
          <a:blip r:embed="rId3"/>
          <a:stretch>
            <a:fillRect/>
          </a:stretch>
        </p:blipFill>
        <p:spPr>
          <a:xfrm>
            <a:off x="918999" y="0"/>
            <a:ext cx="12754301" cy="8229598"/>
          </a:xfrm>
          <a:prstGeom prst="rect">
            <a:avLst/>
          </a:prstGeom>
        </p:spPr>
      </p:pic>
    </p:spTree>
    <p:extLst>
      <p:ext uri="{BB962C8B-B14F-4D97-AF65-F5344CB8AC3E}">
        <p14:creationId xmlns:p14="http://schemas.microsoft.com/office/powerpoint/2010/main" val="644312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42586"/>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How we will grow ?</a:t>
            </a:r>
            <a:endParaRPr lang="en-US" sz="4450" dirty="0"/>
          </a:p>
        </p:txBody>
      </p:sp>
      <p:sp>
        <p:nvSpPr>
          <p:cNvPr id="4" name="Shape 1"/>
          <p:cNvSpPr/>
          <p:nvPr/>
        </p:nvSpPr>
        <p:spPr>
          <a:xfrm>
            <a:off x="793790" y="2946678"/>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878860" y="298918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1530906" y="29466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Cost Savings</a:t>
            </a:r>
            <a:endParaRPr lang="en-US" sz="2200" dirty="0"/>
          </a:p>
        </p:txBody>
      </p:sp>
      <p:sp>
        <p:nvSpPr>
          <p:cNvPr id="7" name="Text 4"/>
          <p:cNvSpPr/>
          <p:nvPr/>
        </p:nvSpPr>
        <p:spPr>
          <a:xfrm>
            <a:off x="1530906" y="3437096"/>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Effective noise mitigation can reduce healthcare costs and productivity losses.</a:t>
            </a:r>
            <a:endParaRPr lang="en-US" sz="1750" dirty="0"/>
          </a:p>
        </p:txBody>
      </p:sp>
      <p:sp>
        <p:nvSpPr>
          <p:cNvPr id="8" name="Shape 5"/>
          <p:cNvSpPr/>
          <p:nvPr/>
        </p:nvSpPr>
        <p:spPr>
          <a:xfrm>
            <a:off x="4685467" y="2946678"/>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4770537" y="2989183"/>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5422583" y="294667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Investment</a:t>
            </a:r>
            <a:endParaRPr lang="en-US" sz="2200" dirty="0"/>
          </a:p>
        </p:txBody>
      </p:sp>
      <p:sp>
        <p:nvSpPr>
          <p:cNvPr id="11" name="Text 8"/>
          <p:cNvSpPr/>
          <p:nvPr/>
        </p:nvSpPr>
        <p:spPr>
          <a:xfrm>
            <a:off x="5422583" y="3437096"/>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Smart planning provides long-term value and economic returns for the community.</a:t>
            </a:r>
            <a:endParaRPr lang="en-US" sz="1750" dirty="0"/>
          </a:p>
        </p:txBody>
      </p:sp>
      <p:sp>
        <p:nvSpPr>
          <p:cNvPr id="12" name="Shape 9"/>
          <p:cNvSpPr/>
          <p:nvPr/>
        </p:nvSpPr>
        <p:spPr>
          <a:xfrm>
            <a:off x="793790" y="5370671"/>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878860" y="5413177"/>
            <a:ext cx="340162" cy="425291"/>
          </a:xfrm>
          <a:prstGeom prst="rect">
            <a:avLst/>
          </a:prstGeom>
          <a:noFill/>
          <a:ln/>
        </p:spPr>
        <p:txBody>
          <a:bodyPr wrap="none" lIns="0" tIns="0" rIns="0" bIns="0" rtlCol="0" anchor="t"/>
          <a:lstStyle/>
          <a:p>
            <a:pPr marL="0" indent="0" algn="ctr">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1530906" y="5370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Funding</a:t>
            </a:r>
            <a:endParaRPr lang="en-US" sz="2200" dirty="0"/>
          </a:p>
        </p:txBody>
      </p:sp>
      <p:sp>
        <p:nvSpPr>
          <p:cNvPr id="15" name="Text 12"/>
          <p:cNvSpPr/>
          <p:nvPr/>
        </p:nvSpPr>
        <p:spPr>
          <a:xfrm>
            <a:off x="1530906" y="5861090"/>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ECHOLYTIX qualifies for city incentives supporting sustainability initiatives.</a:t>
            </a:r>
            <a:endParaRPr lang="en-US" sz="1750" dirty="0"/>
          </a:p>
        </p:txBody>
      </p:sp>
      <p:pic>
        <p:nvPicPr>
          <p:cNvPr id="16" name="Image 15"/>
          <p:cNvPicPr>
            <a:picLocks noChangeAspect="1"/>
          </p:cNvPicPr>
          <p:nvPr/>
        </p:nvPicPr>
        <p:blipFill rotWithShape="1">
          <a:blip r:embed="rId4"/>
          <a:srcRect l="9267" t="38038" r="75811" b="18960"/>
          <a:stretch/>
        </p:blipFill>
        <p:spPr>
          <a:xfrm>
            <a:off x="13172361" y="76200"/>
            <a:ext cx="1265158" cy="135698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184" y="653846"/>
            <a:ext cx="5387102" cy="673418"/>
          </a:xfrm>
          <a:prstGeom prst="rect">
            <a:avLst/>
          </a:prstGeom>
          <a:noFill/>
          <a:ln/>
        </p:spPr>
        <p:txBody>
          <a:bodyPr wrap="none" lIns="0" tIns="0" rIns="0" bIns="0" rtlCol="0" anchor="t"/>
          <a:lstStyle/>
          <a:p>
            <a:pPr marL="0" indent="0" algn="l">
              <a:lnSpc>
                <a:spcPts val="5300"/>
              </a:lnSpc>
              <a:buNone/>
            </a:pPr>
            <a:r>
              <a:rPr lang="en-US" sz="4200" b="1" dirty="0">
                <a:solidFill>
                  <a:srgbClr val="231971"/>
                </a:solidFill>
                <a:latin typeface="Outfit Extra Bold" pitchFamily="34" charset="0"/>
                <a:ea typeface="Outfit Extra Bold" pitchFamily="34" charset="-122"/>
                <a:cs typeface="Outfit Extra Bold" pitchFamily="34" charset="-120"/>
              </a:rPr>
              <a:t>Financial Study</a:t>
            </a:r>
            <a:endParaRPr lang="en-US" sz="4200" dirty="0"/>
          </a:p>
        </p:txBody>
      </p:sp>
      <p:sp>
        <p:nvSpPr>
          <p:cNvPr id="4" name="Text 1"/>
          <p:cNvSpPr/>
          <p:nvPr/>
        </p:nvSpPr>
        <p:spPr>
          <a:xfrm>
            <a:off x="713184" y="1650399"/>
            <a:ext cx="7556421" cy="344805"/>
          </a:xfrm>
          <a:prstGeom prst="rect">
            <a:avLst/>
          </a:prstGeom>
          <a:noFill/>
          <a:ln/>
        </p:spPr>
        <p:txBody>
          <a:bodyPr wrap="none" lIns="0" tIns="0" rIns="0" bIns="0" rtlCol="0" anchor="t"/>
          <a:lstStyle/>
          <a:p>
            <a:pPr marL="0" indent="0" algn="l">
              <a:lnSpc>
                <a:spcPts val="2700"/>
              </a:lnSpc>
              <a:buNone/>
            </a:pPr>
            <a:r>
              <a:rPr lang="en-US" sz="1650" dirty="0">
                <a:solidFill>
                  <a:srgbClr val="2A2742"/>
                </a:solidFill>
                <a:latin typeface="Arimo" pitchFamily="34" charset="0"/>
                <a:ea typeface="Arimo" pitchFamily="34" charset="-122"/>
                <a:cs typeface="Arimo" pitchFamily="34" charset="-120"/>
              </a:rPr>
              <a:t>Review of the financial metrics for ECHOLYTIX over the next 5 years.</a:t>
            </a:r>
            <a:endParaRPr lang="en-US" sz="1650" dirty="0"/>
          </a:p>
        </p:txBody>
      </p:sp>
      <p:sp>
        <p:nvSpPr>
          <p:cNvPr id="5" name="Text 2"/>
          <p:cNvSpPr/>
          <p:nvPr/>
        </p:nvSpPr>
        <p:spPr>
          <a:xfrm>
            <a:off x="713184" y="2345248"/>
            <a:ext cx="3616643" cy="711041"/>
          </a:xfrm>
          <a:prstGeom prst="rect">
            <a:avLst/>
          </a:prstGeom>
          <a:noFill/>
          <a:ln/>
        </p:spPr>
        <p:txBody>
          <a:bodyPr wrap="none" lIns="0" tIns="0" rIns="0" bIns="0" rtlCol="0" anchor="t"/>
          <a:lstStyle/>
          <a:p>
            <a:pPr marL="0" indent="0" algn="ctr">
              <a:lnSpc>
                <a:spcPts val="5550"/>
              </a:lnSpc>
              <a:buNone/>
            </a:pPr>
            <a:r>
              <a:rPr lang="en-US" sz="5550" b="1" dirty="0">
                <a:solidFill>
                  <a:srgbClr val="2A2742"/>
                </a:solidFill>
                <a:latin typeface="Outfit Extra Bold" pitchFamily="34" charset="0"/>
                <a:ea typeface="Outfit Extra Bold" pitchFamily="34" charset="-122"/>
                <a:cs typeface="Outfit Extra Bold" pitchFamily="34" charset="-120"/>
              </a:rPr>
              <a:t>$2.5M</a:t>
            </a:r>
            <a:endParaRPr lang="en-US" sz="5550" dirty="0"/>
          </a:p>
        </p:txBody>
      </p:sp>
      <p:sp>
        <p:nvSpPr>
          <p:cNvPr id="6" name="Text 3"/>
          <p:cNvSpPr/>
          <p:nvPr/>
        </p:nvSpPr>
        <p:spPr>
          <a:xfrm>
            <a:off x="1174670" y="3325490"/>
            <a:ext cx="2693551" cy="336590"/>
          </a:xfrm>
          <a:prstGeom prst="rect">
            <a:avLst/>
          </a:prstGeom>
          <a:noFill/>
          <a:ln/>
        </p:spPr>
        <p:txBody>
          <a:bodyPr wrap="none" lIns="0" tIns="0" rIns="0" bIns="0" rtlCol="0" anchor="t"/>
          <a:lstStyle/>
          <a:p>
            <a:pPr marL="0" indent="0" algn="ctr">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ARR</a:t>
            </a:r>
            <a:endParaRPr lang="en-US" sz="2100" dirty="0"/>
          </a:p>
        </p:txBody>
      </p:sp>
      <p:sp>
        <p:nvSpPr>
          <p:cNvPr id="7" name="Text 4"/>
          <p:cNvSpPr/>
          <p:nvPr/>
        </p:nvSpPr>
        <p:spPr>
          <a:xfrm>
            <a:off x="713184" y="3791262"/>
            <a:ext cx="3616643" cy="689610"/>
          </a:xfrm>
          <a:prstGeom prst="rect">
            <a:avLst/>
          </a:prstGeom>
          <a:noFill/>
          <a:ln/>
        </p:spPr>
        <p:txBody>
          <a:bodyPr wrap="square" lIns="0" tIns="0" rIns="0" bIns="0" rtlCol="0" anchor="t"/>
          <a:lstStyle/>
          <a:p>
            <a:pPr marL="0" indent="0" algn="ctr">
              <a:lnSpc>
                <a:spcPts val="2700"/>
              </a:lnSpc>
              <a:buNone/>
            </a:pPr>
            <a:r>
              <a:rPr lang="en-US" sz="1650" dirty="0">
                <a:solidFill>
                  <a:srgbClr val="2A2742"/>
                </a:solidFill>
                <a:latin typeface="Arimo" pitchFamily="34" charset="0"/>
                <a:ea typeface="Arimo" pitchFamily="34" charset="-122"/>
                <a:cs typeface="Arimo" pitchFamily="34" charset="-120"/>
              </a:rPr>
              <a:t>Projected annual recurring revenue by Year 3.</a:t>
            </a:r>
            <a:endParaRPr lang="en-US" sz="1650" dirty="0"/>
          </a:p>
        </p:txBody>
      </p:sp>
      <p:sp>
        <p:nvSpPr>
          <p:cNvPr id="8" name="Text 5"/>
          <p:cNvSpPr/>
          <p:nvPr/>
        </p:nvSpPr>
        <p:spPr>
          <a:xfrm>
            <a:off x="4652962" y="2345248"/>
            <a:ext cx="3616643" cy="711041"/>
          </a:xfrm>
          <a:prstGeom prst="rect">
            <a:avLst/>
          </a:prstGeom>
          <a:noFill/>
          <a:ln/>
        </p:spPr>
        <p:txBody>
          <a:bodyPr wrap="none" lIns="0" tIns="0" rIns="0" bIns="0" rtlCol="0" anchor="t"/>
          <a:lstStyle/>
          <a:p>
            <a:pPr marL="0" indent="0" algn="ctr">
              <a:lnSpc>
                <a:spcPts val="5550"/>
              </a:lnSpc>
              <a:buNone/>
            </a:pPr>
            <a:r>
              <a:rPr lang="en-US" sz="5550" b="1" dirty="0">
                <a:solidFill>
                  <a:srgbClr val="2A2742"/>
                </a:solidFill>
                <a:latin typeface="Outfit Extra Bold" pitchFamily="34" charset="0"/>
                <a:ea typeface="Outfit Extra Bold" pitchFamily="34" charset="-122"/>
                <a:cs typeface="Outfit Extra Bold" pitchFamily="34" charset="-120"/>
              </a:rPr>
              <a:t>40%</a:t>
            </a:r>
            <a:endParaRPr lang="en-US" sz="5550" dirty="0"/>
          </a:p>
        </p:txBody>
      </p:sp>
      <p:sp>
        <p:nvSpPr>
          <p:cNvPr id="9" name="Text 6"/>
          <p:cNvSpPr/>
          <p:nvPr/>
        </p:nvSpPr>
        <p:spPr>
          <a:xfrm>
            <a:off x="5114448" y="3325490"/>
            <a:ext cx="2693551" cy="336590"/>
          </a:xfrm>
          <a:prstGeom prst="rect">
            <a:avLst/>
          </a:prstGeom>
          <a:noFill/>
          <a:ln/>
        </p:spPr>
        <p:txBody>
          <a:bodyPr wrap="none" lIns="0" tIns="0" rIns="0" bIns="0" rtlCol="0" anchor="t"/>
          <a:lstStyle/>
          <a:p>
            <a:pPr marL="0" indent="0" algn="ctr">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Profit</a:t>
            </a:r>
            <a:endParaRPr lang="en-US" sz="2100" dirty="0"/>
          </a:p>
        </p:txBody>
      </p:sp>
      <p:sp>
        <p:nvSpPr>
          <p:cNvPr id="10" name="Text 7"/>
          <p:cNvSpPr/>
          <p:nvPr/>
        </p:nvSpPr>
        <p:spPr>
          <a:xfrm>
            <a:off x="4652962" y="3791262"/>
            <a:ext cx="3616643" cy="689610"/>
          </a:xfrm>
          <a:prstGeom prst="rect">
            <a:avLst/>
          </a:prstGeom>
          <a:noFill/>
          <a:ln/>
        </p:spPr>
        <p:txBody>
          <a:bodyPr wrap="square" lIns="0" tIns="0" rIns="0" bIns="0" rtlCol="0" anchor="t"/>
          <a:lstStyle/>
          <a:p>
            <a:pPr marL="0" indent="0" algn="ctr">
              <a:lnSpc>
                <a:spcPts val="2700"/>
              </a:lnSpc>
              <a:buNone/>
            </a:pPr>
            <a:r>
              <a:rPr lang="en-US" sz="1650" dirty="0">
                <a:solidFill>
                  <a:srgbClr val="2A2742"/>
                </a:solidFill>
                <a:latin typeface="Arimo" pitchFamily="34" charset="0"/>
                <a:ea typeface="Arimo" pitchFamily="34" charset="-122"/>
                <a:cs typeface="Arimo" pitchFamily="34" charset="-120"/>
              </a:rPr>
              <a:t>Target profit margins through cost optimization.</a:t>
            </a:r>
            <a:endParaRPr lang="en-US" sz="1650" dirty="0"/>
          </a:p>
        </p:txBody>
      </p:sp>
      <p:sp>
        <p:nvSpPr>
          <p:cNvPr id="11" name="Text 8"/>
          <p:cNvSpPr/>
          <p:nvPr/>
        </p:nvSpPr>
        <p:spPr>
          <a:xfrm>
            <a:off x="2683073" y="5234895"/>
            <a:ext cx="3616643" cy="711041"/>
          </a:xfrm>
          <a:prstGeom prst="rect">
            <a:avLst/>
          </a:prstGeom>
          <a:noFill/>
          <a:ln/>
        </p:spPr>
        <p:txBody>
          <a:bodyPr wrap="none" lIns="0" tIns="0" rIns="0" bIns="0" rtlCol="0" anchor="t"/>
          <a:lstStyle/>
          <a:p>
            <a:pPr marL="0" indent="0" algn="ctr">
              <a:lnSpc>
                <a:spcPts val="5550"/>
              </a:lnSpc>
              <a:buNone/>
            </a:pPr>
            <a:r>
              <a:rPr lang="en-US" sz="5550" b="1" dirty="0">
                <a:solidFill>
                  <a:srgbClr val="2A2742"/>
                </a:solidFill>
                <a:latin typeface="Outfit Extra Bold" pitchFamily="34" charset="0"/>
                <a:ea typeface="Outfit Extra Bold" pitchFamily="34" charset="-122"/>
                <a:cs typeface="Outfit Extra Bold" pitchFamily="34" charset="-120"/>
              </a:rPr>
              <a:t>300%</a:t>
            </a:r>
            <a:endParaRPr lang="en-US" sz="5550" dirty="0"/>
          </a:p>
        </p:txBody>
      </p:sp>
      <p:sp>
        <p:nvSpPr>
          <p:cNvPr id="12" name="Text 9"/>
          <p:cNvSpPr/>
          <p:nvPr/>
        </p:nvSpPr>
        <p:spPr>
          <a:xfrm>
            <a:off x="3144559" y="6215136"/>
            <a:ext cx="2693551" cy="336590"/>
          </a:xfrm>
          <a:prstGeom prst="rect">
            <a:avLst/>
          </a:prstGeom>
          <a:noFill/>
          <a:ln/>
        </p:spPr>
        <p:txBody>
          <a:bodyPr wrap="none" lIns="0" tIns="0" rIns="0" bIns="0" rtlCol="0" anchor="t"/>
          <a:lstStyle/>
          <a:p>
            <a:pPr marL="0" indent="0" algn="ctr">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Growth</a:t>
            </a:r>
            <a:endParaRPr lang="en-US" sz="2100" dirty="0"/>
          </a:p>
        </p:txBody>
      </p:sp>
      <p:sp>
        <p:nvSpPr>
          <p:cNvPr id="13" name="Text 10"/>
          <p:cNvSpPr/>
          <p:nvPr/>
        </p:nvSpPr>
        <p:spPr>
          <a:xfrm>
            <a:off x="2683073" y="6680909"/>
            <a:ext cx="3616643" cy="689610"/>
          </a:xfrm>
          <a:prstGeom prst="rect">
            <a:avLst/>
          </a:prstGeom>
          <a:noFill/>
          <a:ln/>
        </p:spPr>
        <p:txBody>
          <a:bodyPr wrap="square" lIns="0" tIns="0" rIns="0" bIns="0" rtlCol="0" anchor="t"/>
          <a:lstStyle/>
          <a:p>
            <a:pPr marL="0" indent="0" algn="ctr">
              <a:lnSpc>
                <a:spcPts val="2700"/>
              </a:lnSpc>
              <a:buNone/>
            </a:pPr>
            <a:r>
              <a:rPr lang="en-US" sz="1650" dirty="0">
                <a:solidFill>
                  <a:srgbClr val="2A2742"/>
                </a:solidFill>
                <a:latin typeface="Arimo" pitchFamily="34" charset="0"/>
                <a:ea typeface="Arimo" pitchFamily="34" charset="-122"/>
                <a:cs typeface="Arimo" pitchFamily="34" charset="-120"/>
              </a:rPr>
              <a:t>Expected growth by year five from expansion.</a:t>
            </a:r>
            <a:endParaRPr lang="en-US" sz="1650" dirty="0"/>
          </a:p>
        </p:txBody>
      </p:sp>
      <p:pic>
        <p:nvPicPr>
          <p:cNvPr id="14" name="Image 13"/>
          <p:cNvPicPr>
            <a:picLocks noChangeAspect="1"/>
          </p:cNvPicPr>
          <p:nvPr/>
        </p:nvPicPr>
        <p:blipFill rotWithShape="1">
          <a:blip r:embed="rId4"/>
          <a:srcRect l="9267" t="38038" r="75811" b="18960"/>
          <a:stretch/>
        </p:blipFill>
        <p:spPr>
          <a:xfrm>
            <a:off x="13210461" y="0"/>
            <a:ext cx="1265158" cy="13569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333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Impact and SDGs</a:t>
            </a:r>
            <a:endParaRPr lang="en-US" sz="4450" dirty="0"/>
          </a:p>
        </p:txBody>
      </p:sp>
      <p:sp>
        <p:nvSpPr>
          <p:cNvPr id="4" name="Text 1"/>
          <p:cNvSpPr/>
          <p:nvPr/>
        </p:nvSpPr>
        <p:spPr>
          <a:xfrm>
            <a:off x="793790" y="2962275"/>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ECHOLYTIX aligns with UN Sustainable Development Goals. We are reducing noise, and improving urban environments.</a:t>
            </a:r>
            <a:endParaRPr lang="en-US" sz="1750" dirty="0"/>
          </a:p>
        </p:txBody>
      </p:sp>
      <p:pic>
        <p:nvPicPr>
          <p:cNvPr id="5" name="Image 1" descr="preencoded.png"/>
          <p:cNvPicPr>
            <a:picLocks noChangeAspect="1"/>
          </p:cNvPicPr>
          <p:nvPr/>
        </p:nvPicPr>
        <p:blipFill>
          <a:blip r:embed="rId4"/>
          <a:stretch>
            <a:fillRect/>
          </a:stretch>
        </p:blipFill>
        <p:spPr>
          <a:xfrm>
            <a:off x="793790" y="3943231"/>
            <a:ext cx="566976" cy="566976"/>
          </a:xfrm>
          <a:prstGeom prst="rect">
            <a:avLst/>
          </a:prstGeom>
        </p:spPr>
      </p:pic>
      <p:sp>
        <p:nvSpPr>
          <p:cNvPr id="6" name="Text 2"/>
          <p:cNvSpPr/>
          <p:nvPr/>
        </p:nvSpPr>
        <p:spPr>
          <a:xfrm>
            <a:off x="793790" y="4737021"/>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Health</a:t>
            </a:r>
            <a:endParaRPr lang="en-US" sz="2200" dirty="0"/>
          </a:p>
        </p:txBody>
      </p:sp>
      <p:sp>
        <p:nvSpPr>
          <p:cNvPr id="7" name="Text 3"/>
          <p:cNvSpPr/>
          <p:nvPr/>
        </p:nvSpPr>
        <p:spPr>
          <a:xfrm>
            <a:off x="793790" y="5227439"/>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Reduced noise pollution boosts public health.</a:t>
            </a:r>
            <a:endParaRPr lang="en-US" sz="1750" dirty="0"/>
          </a:p>
        </p:txBody>
      </p:sp>
      <p:pic>
        <p:nvPicPr>
          <p:cNvPr id="8" name="Image 2" descr="preencoded.png"/>
          <p:cNvPicPr>
            <a:picLocks noChangeAspect="1"/>
          </p:cNvPicPr>
          <p:nvPr/>
        </p:nvPicPr>
        <p:blipFill>
          <a:blip r:embed="rId5"/>
          <a:stretch>
            <a:fillRect/>
          </a:stretch>
        </p:blipFill>
        <p:spPr>
          <a:xfrm>
            <a:off x="3425904" y="3943231"/>
            <a:ext cx="566976" cy="566976"/>
          </a:xfrm>
          <a:prstGeom prst="rect">
            <a:avLst/>
          </a:prstGeom>
        </p:spPr>
      </p:pic>
      <p:sp>
        <p:nvSpPr>
          <p:cNvPr id="9" name="Text 4"/>
          <p:cNvSpPr/>
          <p:nvPr/>
        </p:nvSpPr>
        <p:spPr>
          <a:xfrm>
            <a:off x="3425904" y="4737021"/>
            <a:ext cx="2292072"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Cities</a:t>
            </a:r>
            <a:endParaRPr lang="en-US" sz="2200" dirty="0"/>
          </a:p>
        </p:txBody>
      </p:sp>
      <p:sp>
        <p:nvSpPr>
          <p:cNvPr id="10" name="Text 5"/>
          <p:cNvSpPr/>
          <p:nvPr/>
        </p:nvSpPr>
        <p:spPr>
          <a:xfrm>
            <a:off x="3425904" y="5227439"/>
            <a:ext cx="2292072"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Data-driven planning for sustainable cities.</a:t>
            </a:r>
            <a:endParaRPr lang="en-US" sz="1750" dirty="0"/>
          </a:p>
        </p:txBody>
      </p:sp>
      <p:pic>
        <p:nvPicPr>
          <p:cNvPr id="11" name="Image 3" descr="preencoded.png"/>
          <p:cNvPicPr>
            <a:picLocks noChangeAspect="1"/>
          </p:cNvPicPr>
          <p:nvPr/>
        </p:nvPicPr>
        <p:blipFill>
          <a:blip r:embed="rId6"/>
          <a:stretch>
            <a:fillRect/>
          </a:stretch>
        </p:blipFill>
        <p:spPr>
          <a:xfrm>
            <a:off x="6058138" y="3943231"/>
            <a:ext cx="566976" cy="566976"/>
          </a:xfrm>
          <a:prstGeom prst="rect">
            <a:avLst/>
          </a:prstGeom>
        </p:spPr>
      </p:pic>
      <p:sp>
        <p:nvSpPr>
          <p:cNvPr id="12" name="Text 6"/>
          <p:cNvSpPr/>
          <p:nvPr/>
        </p:nvSpPr>
        <p:spPr>
          <a:xfrm>
            <a:off x="6058138" y="4737021"/>
            <a:ext cx="2291953"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Environment</a:t>
            </a:r>
            <a:endParaRPr lang="en-US" sz="2200" dirty="0"/>
          </a:p>
        </p:txBody>
      </p:sp>
      <p:sp>
        <p:nvSpPr>
          <p:cNvPr id="13" name="Text 7"/>
          <p:cNvSpPr/>
          <p:nvPr/>
        </p:nvSpPr>
        <p:spPr>
          <a:xfrm>
            <a:off x="6058138" y="5227439"/>
            <a:ext cx="2291953"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Monitoring helps protect urban ecosystems.</a:t>
            </a:r>
            <a:endParaRPr lang="en-US" sz="1750" dirty="0"/>
          </a:p>
        </p:txBody>
      </p:sp>
      <p:pic>
        <p:nvPicPr>
          <p:cNvPr id="14" name="Image 13"/>
          <p:cNvPicPr>
            <a:picLocks noChangeAspect="1"/>
          </p:cNvPicPr>
          <p:nvPr/>
        </p:nvPicPr>
        <p:blipFill rotWithShape="1">
          <a:blip r:embed="rId7"/>
          <a:srcRect l="9267" t="38038" r="75811" b="18960"/>
          <a:stretch/>
        </p:blipFill>
        <p:spPr>
          <a:xfrm>
            <a:off x="161211" y="76200"/>
            <a:ext cx="1265158" cy="13569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7"/>
          <p:cNvSpPr txBox="1">
            <a:spLocks/>
          </p:cNvSpPr>
          <p:nvPr/>
        </p:nvSpPr>
        <p:spPr>
          <a:xfrm>
            <a:off x="2790607" y="104940"/>
            <a:ext cx="9279732" cy="1246496"/>
          </a:xfrm>
          <a:prstGeom prst="rect">
            <a:avLst/>
          </a:prstGeom>
        </p:spPr>
        <p:txBody>
          <a:bodyPr vert="horz" wrap="square" lIns="0" tIns="15241"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6934">
              <a:spcBef>
                <a:spcPts val="120"/>
              </a:spcBef>
            </a:pPr>
            <a:r>
              <a:rPr lang="fr-FR" sz="8000" spc="87" dirty="0" smtClean="0">
                <a:latin typeface="Segoe UI Black" panose="020B0A02040204020203" pitchFamily="34" charset="0"/>
                <a:ea typeface="Segoe UI Black" panose="020B0A02040204020203" pitchFamily="34" charset="0"/>
                <a:cs typeface="Segoe UI" panose="020B0502040204020203" pitchFamily="34" charset="0"/>
              </a:rPr>
              <a:t>Our Team</a:t>
            </a:r>
            <a:endParaRPr lang="fr-FR" sz="8000" spc="167" dirty="0">
              <a:latin typeface="Segoe UI Black" panose="020B0A02040204020203" pitchFamily="34" charset="0"/>
              <a:ea typeface="Segoe UI Black" panose="020B0A02040204020203" pitchFamily="34" charset="0"/>
              <a:cs typeface="Segoe UI" panose="020B0502040204020203" pitchFamily="34" charset="0"/>
            </a:endParaRPr>
          </a:p>
        </p:txBody>
      </p:sp>
      <p:pic>
        <p:nvPicPr>
          <p:cNvPr id="4" name="object 7"/>
          <p:cNvPicPr/>
          <p:nvPr/>
        </p:nvPicPr>
        <p:blipFill>
          <a:blip r:embed="rId2" cstate="print"/>
          <a:stretch>
            <a:fillRect/>
          </a:stretch>
        </p:blipFill>
        <p:spPr>
          <a:xfrm>
            <a:off x="5653324" y="2608361"/>
            <a:ext cx="3371138" cy="3088794"/>
          </a:xfrm>
          <a:prstGeom prst="ellipse">
            <a:avLst/>
          </a:prstGeom>
          <a:ln w="63500" cap="rnd">
            <a:solidFill>
              <a:srgbClr val="7030A0"/>
            </a:solid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sp>
        <p:nvSpPr>
          <p:cNvPr id="5" name="object 7"/>
          <p:cNvSpPr txBox="1">
            <a:spLocks/>
          </p:cNvSpPr>
          <p:nvPr/>
        </p:nvSpPr>
        <p:spPr>
          <a:xfrm>
            <a:off x="7491842" y="5674423"/>
            <a:ext cx="6419564" cy="1536319"/>
          </a:xfrm>
          <a:prstGeom prst="rect">
            <a:avLst/>
          </a:prstGeom>
        </p:spPr>
        <p:txBody>
          <a:bodyPr vert="horz" wrap="square" lIns="0" tIns="15241" rIns="0" bIns="0" rtlCol="0">
            <a:spAutoFit/>
          </a:bodyPr>
          <a:lstStyle>
            <a:lvl1pPr>
              <a:defRPr sz="4734" b="1" i="0">
                <a:solidFill>
                  <a:schemeClr val="tx1"/>
                </a:solidFill>
                <a:latin typeface="Times New Roman"/>
                <a:ea typeface="+mj-ea"/>
                <a:cs typeface="Times New Roman"/>
              </a:defRPr>
            </a:lvl1pPr>
          </a:lstStyle>
          <a:p>
            <a:pPr marL="16934" algn="ctr">
              <a:spcBef>
                <a:spcPts val="120"/>
              </a:spcBef>
            </a:pPr>
            <a:r>
              <a:rPr lang="fr-FR" sz="5400" kern="0" spc="87" dirty="0" smtClean="0">
                <a:latin typeface="Segoe UI" panose="020B0502040204020203" pitchFamily="34" charset="0"/>
                <a:ea typeface="Segoe UI Black" panose="020B0A02040204020203" pitchFamily="34" charset="0"/>
                <a:cs typeface="Segoe UI" panose="020B0502040204020203" pitchFamily="34" charset="0"/>
              </a:rPr>
              <a:t>Othman </a:t>
            </a:r>
          </a:p>
          <a:p>
            <a:pPr marL="16934" algn="ctr">
              <a:spcBef>
                <a:spcPts val="120"/>
              </a:spcBef>
            </a:pPr>
            <a:r>
              <a:rPr lang="fr-FR" sz="4400" b="0" kern="0" spc="87" dirty="0" err="1" smtClean="0">
                <a:latin typeface="Segoe UI" panose="020B0502040204020203" pitchFamily="34" charset="0"/>
                <a:ea typeface="Segoe UI Black" panose="020B0A02040204020203" pitchFamily="34" charset="0"/>
                <a:cs typeface="Segoe UI" panose="020B0502040204020203" pitchFamily="34" charset="0"/>
              </a:rPr>
              <a:t>Sadiki</a:t>
            </a:r>
            <a:endParaRPr lang="fr-FR" sz="4400" b="0" kern="0" spc="167" dirty="0">
              <a:latin typeface="Segoe UI" panose="020B0502040204020203" pitchFamily="34" charset="0"/>
              <a:ea typeface="Segoe UI Black" panose="020B0A02040204020203" pitchFamily="34" charset="0"/>
              <a:cs typeface="Segoe UI" panose="020B0502040204020203" pitchFamily="34" charset="0"/>
            </a:endParaRPr>
          </a:p>
        </p:txBody>
      </p:sp>
      <p:sp>
        <p:nvSpPr>
          <p:cNvPr id="6" name="object 7"/>
          <p:cNvSpPr txBox="1">
            <a:spLocks/>
          </p:cNvSpPr>
          <p:nvPr/>
        </p:nvSpPr>
        <p:spPr>
          <a:xfrm>
            <a:off x="4122105" y="5697651"/>
            <a:ext cx="6419564" cy="1536319"/>
          </a:xfrm>
          <a:prstGeom prst="rect">
            <a:avLst/>
          </a:prstGeom>
        </p:spPr>
        <p:txBody>
          <a:bodyPr vert="horz" wrap="square" lIns="0" tIns="15241" rIns="0" bIns="0" rtlCol="0">
            <a:spAutoFit/>
          </a:bodyPr>
          <a:lstStyle>
            <a:lvl1pPr>
              <a:defRPr sz="4734" b="1" i="0">
                <a:solidFill>
                  <a:schemeClr val="tx1"/>
                </a:solidFill>
                <a:latin typeface="Times New Roman"/>
                <a:ea typeface="+mj-ea"/>
                <a:cs typeface="Times New Roman"/>
              </a:defRPr>
            </a:lvl1pPr>
          </a:lstStyle>
          <a:p>
            <a:pPr marL="16934" algn="ctr">
              <a:spcBef>
                <a:spcPts val="120"/>
              </a:spcBef>
            </a:pPr>
            <a:r>
              <a:rPr lang="fr-FR" sz="5400" kern="0" spc="87" dirty="0" smtClean="0">
                <a:latin typeface="Segoe UI" panose="020B0502040204020203" pitchFamily="34" charset="0"/>
                <a:ea typeface="Segoe UI Black" panose="020B0A02040204020203" pitchFamily="34" charset="0"/>
                <a:cs typeface="Segoe UI" panose="020B0502040204020203" pitchFamily="34" charset="0"/>
              </a:rPr>
              <a:t>Badr </a:t>
            </a:r>
            <a:endParaRPr lang="fr-FR" sz="5400" kern="0" spc="87" dirty="0" smtClean="0">
              <a:latin typeface="Segoe UI" panose="020B0502040204020203" pitchFamily="34" charset="0"/>
              <a:ea typeface="Segoe UI Black" panose="020B0A02040204020203" pitchFamily="34" charset="0"/>
              <a:cs typeface="Segoe UI" panose="020B0502040204020203" pitchFamily="34" charset="0"/>
            </a:endParaRPr>
          </a:p>
          <a:p>
            <a:pPr marL="16934" algn="ctr">
              <a:spcBef>
                <a:spcPts val="120"/>
              </a:spcBef>
            </a:pPr>
            <a:r>
              <a:rPr lang="fr-FR" sz="4400" b="0" kern="0" spc="87" dirty="0" err="1" smtClean="0">
                <a:latin typeface="Segoe UI" panose="020B0502040204020203" pitchFamily="34" charset="0"/>
                <a:ea typeface="Segoe UI Black" panose="020B0A02040204020203" pitchFamily="34" charset="0"/>
                <a:cs typeface="Segoe UI" panose="020B0502040204020203" pitchFamily="34" charset="0"/>
              </a:rPr>
              <a:t>Tadlaoui</a:t>
            </a:r>
            <a:endParaRPr lang="fr-FR" sz="4400" b="0" kern="0" spc="167" dirty="0">
              <a:latin typeface="Segoe UI" panose="020B0502040204020203" pitchFamily="34" charset="0"/>
              <a:ea typeface="Segoe UI Black" panose="020B0A02040204020203" pitchFamily="34" charset="0"/>
              <a:cs typeface="Segoe UI" panose="020B0502040204020203" pitchFamily="34" charset="0"/>
            </a:endParaRPr>
          </a:p>
        </p:txBody>
      </p:sp>
      <p:sp>
        <p:nvSpPr>
          <p:cNvPr id="7" name="object 7"/>
          <p:cNvSpPr txBox="1">
            <a:spLocks/>
          </p:cNvSpPr>
          <p:nvPr/>
        </p:nvSpPr>
        <p:spPr>
          <a:xfrm>
            <a:off x="744187" y="5720383"/>
            <a:ext cx="6419564" cy="1536319"/>
          </a:xfrm>
          <a:prstGeom prst="rect">
            <a:avLst/>
          </a:prstGeom>
        </p:spPr>
        <p:txBody>
          <a:bodyPr vert="horz" wrap="square" lIns="0" tIns="15241" rIns="0" bIns="0" rtlCol="0">
            <a:spAutoFit/>
          </a:bodyPr>
          <a:lstStyle>
            <a:lvl1pPr>
              <a:defRPr sz="4734" b="1" i="0">
                <a:solidFill>
                  <a:schemeClr val="tx1"/>
                </a:solidFill>
                <a:latin typeface="Times New Roman"/>
                <a:ea typeface="+mj-ea"/>
                <a:cs typeface="Times New Roman"/>
              </a:defRPr>
            </a:lvl1pPr>
          </a:lstStyle>
          <a:p>
            <a:pPr marL="16934" algn="ctr">
              <a:spcBef>
                <a:spcPts val="120"/>
              </a:spcBef>
            </a:pPr>
            <a:r>
              <a:rPr lang="fr-FR" sz="5400" kern="0" spc="87" dirty="0" smtClean="0">
                <a:latin typeface="Segoe UI" panose="020B0502040204020203" pitchFamily="34" charset="0"/>
                <a:ea typeface="Segoe UI Black" panose="020B0A02040204020203" pitchFamily="34" charset="0"/>
                <a:cs typeface="Segoe UI" panose="020B0502040204020203" pitchFamily="34" charset="0"/>
              </a:rPr>
              <a:t>Mounsef </a:t>
            </a:r>
          </a:p>
          <a:p>
            <a:pPr marL="16934" algn="ctr">
              <a:spcBef>
                <a:spcPts val="120"/>
              </a:spcBef>
            </a:pPr>
            <a:r>
              <a:rPr lang="fr-FR" sz="4400" b="0" kern="0" spc="87" dirty="0" smtClean="0">
                <a:latin typeface="Segoe UI" panose="020B0502040204020203" pitchFamily="34" charset="0"/>
                <a:ea typeface="Segoe UI Black" panose="020B0A02040204020203" pitchFamily="34" charset="0"/>
                <a:cs typeface="Segoe UI" panose="020B0502040204020203" pitchFamily="34" charset="0"/>
              </a:rPr>
              <a:t>Litniti</a:t>
            </a:r>
            <a:endParaRPr lang="fr-FR" sz="4400" b="0" kern="0" spc="167" dirty="0">
              <a:latin typeface="Segoe UI" panose="020B0502040204020203" pitchFamily="34" charset="0"/>
              <a:ea typeface="Segoe UI Black" panose="020B0A02040204020203" pitchFamily="34" charset="0"/>
              <a:cs typeface="Segoe UI" panose="020B0502040204020203" pitchFamily="34" charset="0"/>
            </a:endParaRPr>
          </a:p>
        </p:txBody>
      </p:sp>
      <p:pic>
        <p:nvPicPr>
          <p:cNvPr id="9" name="Image 8">
            <a:extLst>
              <a:ext uri="{FF2B5EF4-FFF2-40B4-BE49-F238E27FC236}">
                <a16:creationId xmlns:a16="http://schemas.microsoft.com/office/drawing/2014/main" xmlns="" id="{EE54154A-213D-4356-83FB-C0D240AF4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837" y="2673721"/>
            <a:ext cx="3363586" cy="3088794"/>
          </a:xfrm>
          <a:prstGeom prst="ellipse">
            <a:avLst/>
          </a:prstGeom>
          <a:ln w="63500" cap="rnd">
            <a:solidFill>
              <a:srgbClr val="002060"/>
            </a:solid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pic>
        <p:nvPicPr>
          <p:cNvPr id="10" name="object 5"/>
          <p:cNvPicPr/>
          <p:nvPr/>
        </p:nvPicPr>
        <p:blipFill>
          <a:blip r:embed="rId4" cstate="print"/>
          <a:stretch>
            <a:fillRect/>
          </a:stretch>
        </p:blipFill>
        <p:spPr>
          <a:xfrm>
            <a:off x="2277595" y="2673721"/>
            <a:ext cx="3371138" cy="3088794"/>
          </a:xfrm>
          <a:prstGeom prst="ellipse">
            <a:avLst/>
          </a:prstGeom>
          <a:ln w="63500" cap="rnd">
            <a:solidFill>
              <a:srgbClr val="7030A0"/>
            </a:solidFill>
          </a:ln>
          <a:effectLst>
            <a:outerShdw blurRad="381000" dist="292100" dir="5400000" sx="-80000" sy="-18000" rotWithShape="0">
              <a:schemeClr val="bg1">
                <a:alpha val="22000"/>
              </a:schemeClr>
            </a:outerShdw>
          </a:effectLst>
          <a:scene3d>
            <a:camera prst="orthographicFront"/>
            <a:lightRig rig="contrasting" dir="t">
              <a:rot lat="0" lon="0" rev="3000000"/>
            </a:lightRig>
          </a:scene3d>
          <a:sp3d contourW="7620">
            <a:bevelT w="95250" h="31750"/>
            <a:contourClr>
              <a:srgbClr val="333333"/>
            </a:contourClr>
          </a:sp3d>
        </p:spPr>
      </p:pic>
      <p:pic>
        <p:nvPicPr>
          <p:cNvPr id="12" name="Image 11"/>
          <p:cNvPicPr>
            <a:picLocks noChangeAspect="1"/>
          </p:cNvPicPr>
          <p:nvPr/>
        </p:nvPicPr>
        <p:blipFill>
          <a:blip r:embed="rId5"/>
          <a:stretch>
            <a:fillRect/>
          </a:stretch>
        </p:blipFill>
        <p:spPr>
          <a:xfrm>
            <a:off x="12817294" y="7713646"/>
            <a:ext cx="1813106" cy="515953"/>
          </a:xfrm>
          <a:prstGeom prst="rect">
            <a:avLst/>
          </a:prstGeom>
        </p:spPr>
      </p:pic>
      <p:sp>
        <p:nvSpPr>
          <p:cNvPr id="13" name="object 7"/>
          <p:cNvSpPr txBox="1">
            <a:spLocks/>
          </p:cNvSpPr>
          <p:nvPr/>
        </p:nvSpPr>
        <p:spPr>
          <a:xfrm>
            <a:off x="4570305" y="1220382"/>
            <a:ext cx="9279732" cy="754054"/>
          </a:xfrm>
          <a:prstGeom prst="rect">
            <a:avLst/>
          </a:prstGeom>
          <a:noFill/>
        </p:spPr>
        <p:txBody>
          <a:bodyPr vert="horz" wrap="square" lIns="0" tIns="15241" rIns="0" bIns="0" rtlCol="0">
            <a:spAutoFit/>
          </a:bodyPr>
          <a:lstStyle>
            <a:lvl1pPr>
              <a:defRPr sz="4734" b="1" i="0">
                <a:solidFill>
                  <a:schemeClr val="tx1"/>
                </a:solidFill>
                <a:latin typeface="Times New Roman"/>
                <a:ea typeface="+mj-ea"/>
                <a:cs typeface="Times New Roman"/>
              </a:defRPr>
            </a:lvl1pPr>
          </a:lstStyle>
          <a:p>
            <a:pPr marL="16934">
              <a:spcBef>
                <a:spcPts val="120"/>
              </a:spcBef>
            </a:pPr>
            <a:r>
              <a:rPr lang="fr-FR" sz="4800" kern="0" spc="87" dirty="0" smtClean="0">
                <a:solidFill>
                  <a:srgbClr val="002060"/>
                </a:solidFill>
                <a:latin typeface="Segoe UI Black" panose="020B0A02040204020203" pitchFamily="34" charset="0"/>
                <a:ea typeface="Segoe UI Black" panose="020B0A02040204020203" pitchFamily="34" charset="0"/>
                <a:cs typeface="Segoe UI" panose="020B0502040204020203" pitchFamily="34" charset="0"/>
              </a:rPr>
              <a:t>The </a:t>
            </a:r>
            <a:r>
              <a:rPr lang="fr-FR" sz="4800" kern="0" spc="87" dirty="0" err="1" smtClean="0">
                <a:solidFill>
                  <a:srgbClr val="002060"/>
                </a:solidFill>
                <a:latin typeface="Segoe UI Black" panose="020B0A02040204020203" pitchFamily="34" charset="0"/>
                <a:ea typeface="Segoe UI Black" panose="020B0A02040204020203" pitchFamily="34" charset="0"/>
                <a:cs typeface="Segoe UI" panose="020B0502040204020203" pitchFamily="34" charset="0"/>
              </a:rPr>
              <a:t>Calm</a:t>
            </a:r>
            <a:r>
              <a:rPr lang="fr-FR" sz="4800" kern="0" spc="87" dirty="0" smtClean="0">
                <a:solidFill>
                  <a:srgbClr val="002060"/>
                </a:solidFill>
                <a:latin typeface="Segoe UI Black" panose="020B0A02040204020203" pitchFamily="34" charset="0"/>
                <a:ea typeface="Segoe UI Black" panose="020B0A02040204020203" pitchFamily="34" charset="0"/>
                <a:cs typeface="Segoe UI" panose="020B0502040204020203" pitchFamily="34" charset="0"/>
              </a:rPr>
              <a:t> </a:t>
            </a:r>
            <a:r>
              <a:rPr lang="fr-FR" sz="4800" kern="0" spc="87" dirty="0" err="1" smtClean="0">
                <a:solidFill>
                  <a:srgbClr val="002060"/>
                </a:solidFill>
                <a:latin typeface="Segoe UI Black" panose="020B0A02040204020203" pitchFamily="34" charset="0"/>
                <a:ea typeface="Segoe UI Black" panose="020B0A02040204020203" pitchFamily="34" charset="0"/>
                <a:cs typeface="Segoe UI" panose="020B0502040204020203" pitchFamily="34" charset="0"/>
              </a:rPr>
              <a:t>Keepers</a:t>
            </a:r>
            <a:endParaRPr lang="fr-FR" sz="4800" kern="0" spc="167" dirty="0">
              <a:solidFill>
                <a:srgbClr val="002060"/>
              </a:solidFill>
              <a:latin typeface="Segoe UI Black" panose="020B0A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868020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1190684" y="2683941"/>
            <a:ext cx="7556421" cy="1417677"/>
          </a:xfrm>
          <a:prstGeom prst="rect">
            <a:avLst/>
          </a:prstGeom>
          <a:noFill/>
          <a:ln/>
        </p:spPr>
        <p:txBody>
          <a:bodyPr wrap="none" lIns="0" tIns="0" rIns="0" bIns="0" rtlCol="0" anchor="t"/>
          <a:lstStyle/>
          <a:p>
            <a:pPr marL="0" indent="0" algn="l">
              <a:lnSpc>
                <a:spcPts val="11150"/>
              </a:lnSpc>
              <a:buNone/>
            </a:pPr>
            <a:r>
              <a:rPr lang="en-US" sz="8900" b="1" dirty="0" smtClean="0">
                <a:solidFill>
                  <a:srgbClr val="231971"/>
                </a:solidFill>
                <a:latin typeface="Arial Black" panose="020B0A04020102020204" pitchFamily="34" charset="0"/>
                <a:ea typeface="Outfit Extra Bold" pitchFamily="34" charset="-122"/>
                <a:cs typeface="Outfit Extra Bold" pitchFamily="34" charset="-120"/>
              </a:rPr>
              <a:t>Thank </a:t>
            </a:r>
            <a:r>
              <a:rPr lang="en-US" sz="8900" b="1" dirty="0">
                <a:solidFill>
                  <a:srgbClr val="231971"/>
                </a:solidFill>
                <a:latin typeface="Arial Black" panose="020B0A04020102020204" pitchFamily="34" charset="0"/>
                <a:ea typeface="Outfit Extra Bold" pitchFamily="34" charset="-122"/>
                <a:cs typeface="Outfit Extra Bold" pitchFamily="34" charset="-120"/>
              </a:rPr>
              <a:t>You</a:t>
            </a:r>
            <a:endParaRPr lang="en-US" sz="8900" dirty="0">
              <a:latin typeface="Arial Black" panose="020B0A04020102020204" pitchFamily="34" charset="0"/>
            </a:endParaRPr>
          </a:p>
        </p:txBody>
      </p:sp>
      <p:pic>
        <p:nvPicPr>
          <p:cNvPr id="7" name="Image 6"/>
          <p:cNvPicPr>
            <a:picLocks noChangeAspect="1"/>
          </p:cNvPicPr>
          <p:nvPr/>
        </p:nvPicPr>
        <p:blipFill rotWithShape="1">
          <a:blip r:embed="rId4"/>
          <a:srcRect l="7096" t="40482" r="18906" b="19148"/>
          <a:stretch/>
        </p:blipFill>
        <p:spPr>
          <a:xfrm>
            <a:off x="153674" y="380999"/>
            <a:ext cx="8593431" cy="1744859"/>
          </a:xfrm>
          <a:prstGeom prst="rect">
            <a:avLst/>
          </a:prstGeom>
        </p:spPr>
      </p:pic>
      <p:pic>
        <p:nvPicPr>
          <p:cNvPr id="8" name="Image 7"/>
          <p:cNvPicPr>
            <a:picLocks noChangeAspect="1"/>
          </p:cNvPicPr>
          <p:nvPr/>
        </p:nvPicPr>
        <p:blipFill>
          <a:blip r:embed="rId5"/>
          <a:stretch>
            <a:fillRect/>
          </a:stretch>
        </p:blipFill>
        <p:spPr>
          <a:xfrm>
            <a:off x="3051199" y="4659701"/>
            <a:ext cx="2798380" cy="27983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979646"/>
            <a:ext cx="10895648"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The Urban Noise Crisis in Moroccan Cities</a:t>
            </a:r>
            <a:endParaRPr lang="en-US" sz="4450" dirty="0"/>
          </a:p>
        </p:txBody>
      </p:sp>
      <p:sp>
        <p:nvSpPr>
          <p:cNvPr id="3" name="Text 1"/>
          <p:cNvSpPr/>
          <p:nvPr/>
        </p:nvSpPr>
        <p:spPr>
          <a:xfrm>
            <a:off x="793790" y="2142053"/>
            <a:ext cx="130428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4" name="Image 0" descr="preencoded.png"/>
          <p:cNvPicPr>
            <a:picLocks noChangeAspect="1"/>
          </p:cNvPicPr>
          <p:nvPr/>
        </p:nvPicPr>
        <p:blipFill>
          <a:blip r:embed="rId3"/>
          <a:stretch>
            <a:fillRect/>
          </a:stretch>
        </p:blipFill>
        <p:spPr>
          <a:xfrm>
            <a:off x="778789" y="2172535"/>
            <a:ext cx="3979545" cy="3979545"/>
          </a:xfrm>
          <a:prstGeom prst="rect">
            <a:avLst/>
          </a:prstGeom>
        </p:spPr>
      </p:pic>
      <p:pic>
        <p:nvPicPr>
          <p:cNvPr id="5" name="Image 1" descr="preencoded.png"/>
          <p:cNvPicPr>
            <a:picLocks noChangeAspect="1"/>
          </p:cNvPicPr>
          <p:nvPr/>
        </p:nvPicPr>
        <p:blipFill>
          <a:blip r:embed="rId4"/>
          <a:stretch>
            <a:fillRect/>
          </a:stretch>
        </p:blipFill>
        <p:spPr>
          <a:xfrm>
            <a:off x="5319356" y="2172535"/>
            <a:ext cx="3978116" cy="3978116"/>
          </a:xfrm>
          <a:prstGeom prst="rect">
            <a:avLst/>
          </a:prstGeom>
        </p:spPr>
      </p:pic>
      <p:pic>
        <p:nvPicPr>
          <p:cNvPr id="6" name="Image 2" descr="preencoded.png"/>
          <p:cNvPicPr>
            <a:picLocks noChangeAspect="1"/>
          </p:cNvPicPr>
          <p:nvPr/>
        </p:nvPicPr>
        <p:blipFill>
          <a:blip r:embed="rId5"/>
          <a:stretch>
            <a:fillRect/>
          </a:stretch>
        </p:blipFill>
        <p:spPr>
          <a:xfrm>
            <a:off x="9858495" y="2172535"/>
            <a:ext cx="3978116" cy="3978116"/>
          </a:xfrm>
          <a:prstGeom prst="rect">
            <a:avLst/>
          </a:prstGeom>
        </p:spPr>
      </p:pic>
      <p:pic>
        <p:nvPicPr>
          <p:cNvPr id="7" name="Image 6"/>
          <p:cNvPicPr>
            <a:picLocks noChangeAspect="1"/>
          </p:cNvPicPr>
          <p:nvPr/>
        </p:nvPicPr>
        <p:blipFill>
          <a:blip r:embed="rId6"/>
          <a:stretch>
            <a:fillRect/>
          </a:stretch>
        </p:blipFill>
        <p:spPr>
          <a:xfrm>
            <a:off x="12817294" y="7713646"/>
            <a:ext cx="1813106" cy="515953"/>
          </a:xfrm>
          <a:prstGeom prst="rect">
            <a:avLst/>
          </a:prstGeom>
        </p:spPr>
      </p:pic>
      <p:sp>
        <p:nvSpPr>
          <p:cNvPr id="8" name="Text 0"/>
          <p:cNvSpPr/>
          <p:nvPr/>
        </p:nvSpPr>
        <p:spPr>
          <a:xfrm>
            <a:off x="5899190" y="6715186"/>
            <a:ext cx="10895648" cy="708779"/>
          </a:xfrm>
          <a:prstGeom prst="rect">
            <a:avLst/>
          </a:prstGeom>
          <a:noFill/>
          <a:ln/>
        </p:spPr>
        <p:txBody>
          <a:bodyPr wrap="none" lIns="0" tIns="0" rIns="0" bIns="0" rtlCol="0" anchor="t"/>
          <a:lstStyle/>
          <a:p>
            <a:pPr>
              <a:lnSpc>
                <a:spcPts val="5550"/>
              </a:lnSpc>
            </a:pPr>
            <a:r>
              <a:rPr lang="fr-FR" sz="4800" dirty="0" smtClean="0"/>
              <a:t>85–90+ dB</a:t>
            </a:r>
            <a:endParaRPr lang="en-US" sz="4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55746"/>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Arial Black" panose="020B0A04020102020204" pitchFamily="34" charset="0"/>
                <a:ea typeface="Outfit Extra Bold" pitchFamily="34" charset="-122"/>
                <a:cs typeface="Outfit Extra Bold" pitchFamily="34" charset="-120"/>
              </a:rPr>
              <a:t>ECHOLYTIX: AI-Powered Urban Noise Monitoring in Morocco</a:t>
            </a:r>
            <a:endParaRPr lang="en-US" sz="4450" dirty="0">
              <a:latin typeface="Arial Black" panose="020B0A04020102020204" pitchFamily="34" charset="0"/>
            </a:endParaRPr>
          </a:p>
        </p:txBody>
      </p:sp>
      <p:sp>
        <p:nvSpPr>
          <p:cNvPr id="4" name="Text 1"/>
          <p:cNvSpPr/>
          <p:nvPr/>
        </p:nvSpPr>
        <p:spPr>
          <a:xfrm>
            <a:off x="6280190" y="4622244"/>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 ECHOLYTIX combats noise pollution in Morocco's urban centers. Our AI-driven solution addresses noise pollution's health impacts. Discover how smart monitoring technology transforms urban planning. We aim to improve the quality of life across Moroccan cities.</a:t>
            </a:r>
            <a:endParaRPr lang="en-US" sz="1750" dirty="0"/>
          </a:p>
        </p:txBody>
      </p:sp>
      <p:pic>
        <p:nvPicPr>
          <p:cNvPr id="5" name="Image 4"/>
          <p:cNvPicPr>
            <a:picLocks noChangeAspect="1"/>
          </p:cNvPicPr>
          <p:nvPr/>
        </p:nvPicPr>
        <p:blipFill>
          <a:blip r:embed="rId4"/>
          <a:stretch>
            <a:fillRect/>
          </a:stretch>
        </p:blipFill>
        <p:spPr>
          <a:xfrm>
            <a:off x="12817294" y="7713646"/>
            <a:ext cx="1813106" cy="515953"/>
          </a:xfrm>
          <a:prstGeom prst="rect">
            <a:avLst/>
          </a:prstGeom>
        </p:spPr>
      </p:pic>
      <p:pic>
        <p:nvPicPr>
          <p:cNvPr id="6" name="Image 5"/>
          <p:cNvPicPr>
            <a:picLocks noChangeAspect="1"/>
          </p:cNvPicPr>
          <p:nvPr/>
        </p:nvPicPr>
        <p:blipFill rotWithShape="1">
          <a:blip r:embed="rId5"/>
          <a:srcRect l="9267" t="38038" r="75811" b="18960"/>
          <a:stretch/>
        </p:blipFill>
        <p:spPr>
          <a:xfrm>
            <a:off x="13242132" y="76200"/>
            <a:ext cx="1265158" cy="13569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2181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Health Consequences of Noise Pollution</a:t>
            </a:r>
            <a:endParaRPr lang="en-US" sz="4450" dirty="0"/>
          </a:p>
        </p:txBody>
      </p:sp>
      <p:sp>
        <p:nvSpPr>
          <p:cNvPr id="4" name="Text 1"/>
          <p:cNvSpPr/>
          <p:nvPr/>
        </p:nvSpPr>
        <p:spPr>
          <a:xfrm>
            <a:off x="6280190" y="3879533"/>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Elevated stress-related disorders (cortisol levels up 30%).</a:t>
            </a:r>
            <a:endParaRPr lang="en-US" sz="1750" dirty="0"/>
          </a:p>
        </p:txBody>
      </p:sp>
      <p:sp>
        <p:nvSpPr>
          <p:cNvPr id="5" name="Text 2"/>
          <p:cNvSpPr/>
          <p:nvPr/>
        </p:nvSpPr>
        <p:spPr>
          <a:xfrm>
            <a:off x="6280190" y="432173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Sleep disturbances affecting 45% of urban residents.</a:t>
            </a:r>
            <a:endParaRPr lang="en-US" sz="1750" dirty="0"/>
          </a:p>
        </p:txBody>
      </p:sp>
      <p:sp>
        <p:nvSpPr>
          <p:cNvPr id="6" name="Text 3"/>
          <p:cNvSpPr/>
          <p:nvPr/>
        </p:nvSpPr>
        <p:spPr>
          <a:xfrm>
            <a:off x="6280190" y="476392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Cognitive impairment, especially in children attending noisy schools.</a:t>
            </a:r>
            <a:endParaRPr lang="en-US" sz="1750" dirty="0"/>
          </a:p>
        </p:txBody>
      </p:sp>
      <p:sp>
        <p:nvSpPr>
          <p:cNvPr id="7" name="Text 4"/>
          <p:cNvSpPr/>
          <p:nvPr/>
        </p:nvSpPr>
        <p:spPr>
          <a:xfrm>
            <a:off x="6280190" y="5381982"/>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 Prolonged acoustic exposure poses severe and wide-ranging health consequences.</a:t>
            </a:r>
            <a:endParaRPr lang="en-US" sz="1750" dirty="0"/>
          </a:p>
        </p:txBody>
      </p:sp>
      <p:pic>
        <p:nvPicPr>
          <p:cNvPr id="8" name="Image 7"/>
          <p:cNvPicPr>
            <a:picLocks noChangeAspect="1"/>
          </p:cNvPicPr>
          <p:nvPr/>
        </p:nvPicPr>
        <p:blipFill>
          <a:blip r:embed="rId4"/>
          <a:stretch>
            <a:fillRect/>
          </a:stretch>
        </p:blipFill>
        <p:spPr>
          <a:xfrm>
            <a:off x="12817294" y="7713646"/>
            <a:ext cx="1813106" cy="515953"/>
          </a:xfrm>
          <a:prstGeom prst="rect">
            <a:avLst/>
          </a:prstGeom>
        </p:spPr>
      </p:pic>
      <p:pic>
        <p:nvPicPr>
          <p:cNvPr id="9" name="Image 8"/>
          <p:cNvPicPr>
            <a:picLocks noChangeAspect="1"/>
          </p:cNvPicPr>
          <p:nvPr/>
        </p:nvPicPr>
        <p:blipFill rotWithShape="1">
          <a:blip r:embed="rId5"/>
          <a:srcRect l="9267" t="38038" r="75811" b="18960"/>
          <a:stretch/>
        </p:blipFill>
        <p:spPr>
          <a:xfrm>
            <a:off x="13242132" y="76200"/>
            <a:ext cx="1265158" cy="13569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Understanding Urban Noise Pollution</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 Urban noise is a complex challenge with overlapping sound sources. Vehicular traffic accounts for 65% of ambient urban noise. Industrial activities and construction contribute to noise events exceeding 100 decibels. Entertainment venues disrupt sleep patterns late into the night.</a:t>
            </a:r>
            <a:endParaRPr lang="en-US" sz="1750" dirty="0"/>
          </a:p>
        </p:txBody>
      </p:sp>
      <p:pic>
        <p:nvPicPr>
          <p:cNvPr id="5" name="Image 4"/>
          <p:cNvPicPr>
            <a:picLocks noChangeAspect="1"/>
          </p:cNvPicPr>
          <p:nvPr/>
        </p:nvPicPr>
        <p:blipFill>
          <a:blip r:embed="rId4"/>
          <a:stretch>
            <a:fillRect/>
          </a:stretch>
        </p:blipFill>
        <p:spPr>
          <a:xfrm>
            <a:off x="12817294" y="7713646"/>
            <a:ext cx="1813106" cy="515953"/>
          </a:xfrm>
          <a:prstGeom prst="rect">
            <a:avLst/>
          </a:prstGeom>
        </p:spPr>
      </p:pic>
      <p:pic>
        <p:nvPicPr>
          <p:cNvPr id="6" name="Image 5"/>
          <p:cNvPicPr>
            <a:picLocks noChangeAspect="1"/>
          </p:cNvPicPr>
          <p:nvPr/>
        </p:nvPicPr>
        <p:blipFill rotWithShape="1">
          <a:blip r:embed="rId5"/>
          <a:srcRect l="9267" t="38038" r="75811" b="18960"/>
          <a:stretch/>
        </p:blipFill>
        <p:spPr>
          <a:xfrm>
            <a:off x="13242132" y="76200"/>
            <a:ext cx="1265158" cy="13569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73473"/>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Technology Solution: AI-Driven Noise Monitoring</a:t>
            </a:r>
            <a:endParaRPr lang="en-US" sz="4450" dirty="0"/>
          </a:p>
        </p:txBody>
      </p:sp>
      <p:sp>
        <p:nvSpPr>
          <p:cNvPr id="4" name="Text 1"/>
          <p:cNvSpPr/>
          <p:nvPr/>
        </p:nvSpPr>
        <p:spPr>
          <a:xfrm>
            <a:off x="6620351" y="4086344"/>
            <a:ext cx="7216259"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ECHOLYTIX offers real-time sound level tracking across multiple city zones. Advanced acoustic sensors continuously measure and analyze sound patterns. Encrypted data transmits to secure cloud processing systems. Our AI algorithms identify noise sources using spectral analysis.</a:t>
            </a:r>
            <a:endParaRPr lang="en-US" sz="1750" dirty="0"/>
          </a:p>
        </p:txBody>
      </p:sp>
      <p:sp>
        <p:nvSpPr>
          <p:cNvPr id="5" name="Shape 2"/>
          <p:cNvSpPr/>
          <p:nvPr/>
        </p:nvSpPr>
        <p:spPr>
          <a:xfrm>
            <a:off x="6280190" y="3831193"/>
            <a:ext cx="30480" cy="2324814"/>
          </a:xfrm>
          <a:prstGeom prst="rect">
            <a:avLst/>
          </a:prstGeom>
          <a:solidFill>
            <a:srgbClr val="5E4CE6"/>
          </a:solidFill>
          <a:ln/>
        </p:spPr>
      </p:sp>
      <p:pic>
        <p:nvPicPr>
          <p:cNvPr id="6" name="Image 5"/>
          <p:cNvPicPr>
            <a:picLocks noChangeAspect="1"/>
          </p:cNvPicPr>
          <p:nvPr/>
        </p:nvPicPr>
        <p:blipFill>
          <a:blip r:embed="rId4"/>
          <a:stretch>
            <a:fillRect/>
          </a:stretch>
        </p:blipFill>
        <p:spPr>
          <a:xfrm>
            <a:off x="12817294" y="7713646"/>
            <a:ext cx="1813106" cy="515953"/>
          </a:xfrm>
          <a:prstGeom prst="rect">
            <a:avLst/>
          </a:prstGeom>
        </p:spPr>
      </p:pic>
      <p:pic>
        <p:nvPicPr>
          <p:cNvPr id="7" name="Image 6"/>
          <p:cNvPicPr>
            <a:picLocks noChangeAspect="1"/>
          </p:cNvPicPr>
          <p:nvPr/>
        </p:nvPicPr>
        <p:blipFill rotWithShape="1">
          <a:blip r:embed="rId5"/>
          <a:srcRect l="9267" t="38038" r="75811" b="18960"/>
          <a:stretch/>
        </p:blipFill>
        <p:spPr>
          <a:xfrm>
            <a:off x="13242132" y="76200"/>
            <a:ext cx="1265158" cy="13569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Sound Capture, Analysis, Visualization &amp; Prediction</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Advanced acoustic sensors capture continuous audio data. Encrypted sound data transmits to secure cloud systems. Machine learning algorithms identify noise sources. Dynamic noise maps show predictive sound conditions.</a:t>
            </a:r>
            <a:endParaRPr lang="en-US" sz="1750" dirty="0"/>
          </a:p>
        </p:txBody>
      </p:sp>
      <p:pic>
        <p:nvPicPr>
          <p:cNvPr id="5" name="Image 4"/>
          <p:cNvPicPr>
            <a:picLocks noChangeAspect="1"/>
          </p:cNvPicPr>
          <p:nvPr/>
        </p:nvPicPr>
        <p:blipFill>
          <a:blip r:embed="rId4"/>
          <a:stretch>
            <a:fillRect/>
          </a:stretch>
        </p:blipFill>
        <p:spPr>
          <a:xfrm>
            <a:off x="12817294" y="7713646"/>
            <a:ext cx="1813106" cy="515953"/>
          </a:xfrm>
          <a:prstGeom prst="rect">
            <a:avLst/>
          </a:prstGeom>
        </p:spPr>
      </p:pic>
      <p:pic>
        <p:nvPicPr>
          <p:cNvPr id="6" name="Image 5"/>
          <p:cNvPicPr>
            <a:picLocks noChangeAspect="1"/>
          </p:cNvPicPr>
          <p:nvPr/>
        </p:nvPicPr>
        <p:blipFill rotWithShape="1">
          <a:blip r:embed="rId5"/>
          <a:srcRect l="9267" t="38038" r="75811" b="18960"/>
          <a:stretch/>
        </p:blipFill>
        <p:spPr>
          <a:xfrm>
            <a:off x="13242132" y="76200"/>
            <a:ext cx="1265158" cy="135698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Health and Quality of Life Implications</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Cognitive performance: Noise above 65 decibels increases cognitive decline risk by 40%. Cardiovascular health: Noise pollution increases hypertension risk by 20-30%. Sleep disruption: Nighttime noise reduces restorative sleep up to 35%.</a:t>
            </a:r>
            <a:endParaRPr lang="en-US" sz="1750" dirty="0"/>
          </a:p>
        </p:txBody>
      </p:sp>
      <p:pic>
        <p:nvPicPr>
          <p:cNvPr id="5" name="Image 4"/>
          <p:cNvPicPr>
            <a:picLocks noChangeAspect="1"/>
          </p:cNvPicPr>
          <p:nvPr/>
        </p:nvPicPr>
        <p:blipFill rotWithShape="1">
          <a:blip r:embed="rId4"/>
          <a:srcRect l="9267" t="38038" r="75811" b="18960"/>
          <a:stretch/>
        </p:blipFill>
        <p:spPr>
          <a:xfrm>
            <a:off x="161211" y="76200"/>
            <a:ext cx="1265158" cy="13569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Data-Driven Urban Planning</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 ECHOLYTIX provides comprehensive noise mapping for proactive urban planning. We pinpoint noise pollution hotspots. This allows resources to be directed effectively to high-impact areas. Our solution enables the integration of sound environment considerations.</a:t>
            </a:r>
            <a:endParaRPr lang="en-US" sz="1750" dirty="0"/>
          </a:p>
        </p:txBody>
      </p:sp>
      <p:pic>
        <p:nvPicPr>
          <p:cNvPr id="5" name="Image 4"/>
          <p:cNvPicPr>
            <a:picLocks noChangeAspect="1"/>
          </p:cNvPicPr>
          <p:nvPr/>
        </p:nvPicPr>
        <p:blipFill rotWithShape="1">
          <a:blip r:embed="rId4"/>
          <a:srcRect l="9267" t="38038" r="75811" b="18960"/>
          <a:stretch/>
        </p:blipFill>
        <p:spPr>
          <a:xfrm>
            <a:off x="161211" y="76200"/>
            <a:ext cx="1265158" cy="135698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531</Words>
  <Application>Microsoft Office PowerPoint</Application>
  <PresentationFormat>Personnalisé</PresentationFormat>
  <Paragraphs>82</Paragraphs>
  <Slides>16</Slides>
  <Notes>14</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Arimo</vt:lpstr>
      <vt:lpstr>Arial</vt:lpstr>
      <vt:lpstr>Outfit Extra Bold</vt:lpstr>
      <vt:lpstr>Arial Black</vt:lpstr>
      <vt:lpstr>Calibri</vt:lpstr>
      <vt:lpstr>Segoe UI Black</vt:lpstr>
      <vt:lpstr>Segoe UI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Compte Microsoft</cp:lastModifiedBy>
  <cp:revision>4</cp:revision>
  <dcterms:created xsi:type="dcterms:W3CDTF">2025-04-09T11:51:11Z</dcterms:created>
  <dcterms:modified xsi:type="dcterms:W3CDTF">2025-04-09T13:17:15Z</dcterms:modified>
</cp:coreProperties>
</file>